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670550" cx="10080625"/>
  <p:notesSz cx="7559675" cy="10691800"/>
  <p:embeddedFontLst>
    <p:embeddedFont>
      <p:font typeface="La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hmXLaRIlXPIjTO8mv1Ze7EABs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3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5.xml"/><Relationship Id="rId44" Type="http://customschemas.google.com/relationships/presentationmetadata" Target="metadata"/><Relationship Id="rId21" Type="http://schemas.openxmlformats.org/officeDocument/2006/relationships/slide" Target="slides/slide14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Lato-bold.fntdata"/><Relationship Id="rId10" Type="http://schemas.openxmlformats.org/officeDocument/2006/relationships/slide" Target="slides/slide3.xml"/><Relationship Id="rId32" Type="http://schemas.openxmlformats.org/officeDocument/2006/relationships/font" Target="fonts/Lato-regular.fntdata"/><Relationship Id="rId13" Type="http://schemas.openxmlformats.org/officeDocument/2006/relationships/slide" Target="slides/slide6.xml"/><Relationship Id="rId35" Type="http://schemas.openxmlformats.org/officeDocument/2006/relationships/font" Target="fonts/Lato-boldItalic.fntdata"/><Relationship Id="rId12" Type="http://schemas.openxmlformats.org/officeDocument/2006/relationships/slide" Target="slides/slide5.xml"/><Relationship Id="rId34" Type="http://schemas.openxmlformats.org/officeDocument/2006/relationships/font" Target="fonts/Lato-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-bold.fntdata"/><Relationship Id="rId14" Type="http://schemas.openxmlformats.org/officeDocument/2006/relationships/slide" Target="slides/slide7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0f6617409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120f6617409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4350933c8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104350933c8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0f6617409_0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120f6617409_0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fc1c25137_0_2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11fc1c25137_0_2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10352b316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10352b316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10352b316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10352b316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fc1c25137_0_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11fc1c25137_0_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fc1c25137_0_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11fc1c25137_0_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670007878_4_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10670007878_4_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0f661740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120f661740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0e5c6f2eb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120e5c6f2eb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77078d894_1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077078d894_1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0b98326a7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gf0b98326a7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fba58b1c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ecfba58b1c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f14db9d07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ef14db9d07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02f80bedd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f02f80bedd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fc1c25137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1fc1c25137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70007878_4_6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10670007878_4_6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fc1c25137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11fc1c25137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0f6617409_0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120f6617409_0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6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6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8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8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9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9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0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0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0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0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0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5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6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6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8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8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72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3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7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6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77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8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8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7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9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80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0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8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1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81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81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82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82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82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82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82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2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6.jpg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3.jpg"/><Relationship Id="rId19" Type="http://schemas.openxmlformats.org/officeDocument/2006/relationships/theme" Target="../theme/theme1.xml"/><Relationship Id="rId6" Type="http://schemas.openxmlformats.org/officeDocument/2006/relationships/image" Target="../media/image2.jpg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6.jpg"/><Relationship Id="rId2" Type="http://schemas.openxmlformats.org/officeDocument/2006/relationships/image" Target="../media/image9.jpg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image" Target="../media/image15.jpg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36.xml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4.jpg"/><Relationship Id="rId8" Type="http://schemas.openxmlformats.org/officeDocument/2006/relationships/image" Target="../media/image14.jpg"/><Relationship Id="rId11" Type="http://schemas.openxmlformats.org/officeDocument/2006/relationships/image" Target="../media/image17.jpg"/><Relationship Id="rId10" Type="http://schemas.openxmlformats.org/officeDocument/2006/relationships/image" Target="../media/image18.jpg"/><Relationship Id="rId13" Type="http://schemas.openxmlformats.org/officeDocument/2006/relationships/image" Target="../media/image8.png"/><Relationship Id="rId12" Type="http://schemas.openxmlformats.org/officeDocument/2006/relationships/image" Target="../media/image19.jpg"/><Relationship Id="rId15" Type="http://schemas.openxmlformats.org/officeDocument/2006/relationships/hyperlink" Target="https://icons8.com/" TargetMode="External"/><Relationship Id="rId14" Type="http://schemas.openxmlformats.org/officeDocument/2006/relationships/hyperlink" Target="https://icons8.com/illustrations/author/5ec7b0e101d0360016f3d1b3" TargetMode="Externa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;p10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8" name="Google Shape;8;p10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2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4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0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9" name="Google Shape;79;p14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80" name="Google Shape;80;p1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1">
              <a:blip r:embed="rId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1">
              <a:blip r:embed="rId2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6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6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6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4"/>
          <p:cNvSpPr/>
          <p:nvPr/>
        </p:nvSpPr>
        <p:spPr>
          <a:xfrm rot="10800000">
            <a:off x="1462680" y="-1554480"/>
            <a:ext cx="457200" cy="2560320"/>
          </a:xfrm>
          <a:prstGeom prst="rect">
            <a:avLst/>
          </a:prstGeom>
          <a:blipFill rotWithShape="0">
            <a:blip r:embed="rId4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rot="10800000">
            <a:off x="639720" y="-365400"/>
            <a:ext cx="457200" cy="2560320"/>
          </a:xfrm>
          <a:prstGeom prst="rect">
            <a:avLst/>
          </a:prstGeom>
          <a:blipFill rotWithShape="0">
            <a:blip r:embed="rId5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 rot="10800000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 rot="10800000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 rot="10800000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 rot="10800000">
            <a:off x="2194200" y="-2103120"/>
            <a:ext cx="457200" cy="2560320"/>
          </a:xfrm>
          <a:prstGeom prst="rect">
            <a:avLst/>
          </a:prstGeom>
          <a:blipFill rotWithShape="0">
            <a:blip r:embed="rId6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4" name="Google Shape;144;p12"/>
          <p:cNvGrpSpPr/>
          <p:nvPr/>
        </p:nvGrpSpPr>
        <p:grpSpPr>
          <a:xfrm>
            <a:off x="8540248" y="5065888"/>
            <a:ext cx="1280584" cy="914824"/>
            <a:chOff x="8540248" y="5065888"/>
            <a:chExt cx="1280584" cy="914824"/>
          </a:xfrm>
        </p:grpSpPr>
        <p:sp>
          <p:nvSpPr>
            <p:cNvPr id="145" name="Google Shape;145;p12"/>
            <p:cNvSpPr/>
            <p:nvPr/>
          </p:nvSpPr>
          <p:spPr>
            <a:xfrm flipH="1" rot="10798800">
              <a:off x="9637560" y="5431680"/>
              <a:ext cx="182880" cy="182880"/>
            </a:xfrm>
            <a:prstGeom prst="ellipse">
              <a:avLst/>
            </a:prstGeom>
            <a:blipFill rotWithShape="0">
              <a:blip r:embed="rId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 flipH="1" rot="10798800">
              <a:off x="9271800" y="5431680"/>
              <a:ext cx="182880" cy="182880"/>
            </a:xfrm>
            <a:prstGeom prst="ellipse">
              <a:avLst/>
            </a:prstGeom>
            <a:blipFill rotWithShape="0">
              <a:blip r:embed="rId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 flipH="1" rot="10798800">
              <a:off x="8906400" y="5431680"/>
              <a:ext cx="182880" cy="182880"/>
            </a:xfrm>
            <a:prstGeom prst="ellipse">
              <a:avLst/>
            </a:prstGeom>
            <a:blipFill rotWithShape="0">
              <a:blip r:embed="rId3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 flipH="1" rot="10798800">
              <a:off x="8540280" y="5432040"/>
              <a:ext cx="182880" cy="182880"/>
            </a:xfrm>
            <a:prstGeom prst="ellipse">
              <a:avLst/>
            </a:prstGeom>
            <a:blipFill rotWithShape="0">
              <a:blip r:embed="rId4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 flipH="1" rot="10798800">
              <a:off x="8540280" y="5065920"/>
              <a:ext cx="182880" cy="182880"/>
            </a:xfrm>
            <a:prstGeom prst="ellipse">
              <a:avLst/>
            </a:prstGeom>
            <a:blipFill rotWithShape="0">
              <a:blip r:embed="rId5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 flipH="1" rot="10798800">
              <a:off x="8906040" y="5065920"/>
              <a:ext cx="182880" cy="182880"/>
            </a:xfrm>
            <a:prstGeom prst="ellipse">
              <a:avLst/>
            </a:prstGeom>
            <a:blipFill rotWithShape="0">
              <a:blip r:embed="rId6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 flipH="1" rot="10798800">
              <a:off x="9271800" y="5066280"/>
              <a:ext cx="182880" cy="182880"/>
            </a:xfrm>
            <a:prstGeom prst="ellipse">
              <a:avLst/>
            </a:prstGeom>
            <a:blipFill rotWithShape="0">
              <a:blip r:embed="rId7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flipH="1" rot="10798800">
              <a:off x="9637920" y="5065920"/>
              <a:ext cx="182880" cy="182880"/>
            </a:xfrm>
            <a:prstGeom prst="ellipse">
              <a:avLst/>
            </a:prstGeom>
            <a:blipFill rotWithShape="0">
              <a:blip r:embed="rId8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 flipH="1" rot="10798800">
              <a:off x="9637560" y="5797440"/>
              <a:ext cx="182880" cy="182880"/>
            </a:xfrm>
            <a:prstGeom prst="ellipse">
              <a:avLst/>
            </a:prstGeom>
            <a:blipFill rotWithShape="0">
              <a:blip r:embed="rId9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 flipH="1" rot="10798800">
              <a:off x="9272160" y="5797800"/>
              <a:ext cx="182880" cy="182880"/>
            </a:xfrm>
            <a:prstGeom prst="ellipse">
              <a:avLst/>
            </a:prstGeom>
            <a:blipFill rotWithShape="0">
              <a:blip r:embed="rId10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 flipH="1" rot="10798800">
              <a:off x="8906040" y="5797440"/>
              <a:ext cx="182880" cy="182880"/>
            </a:xfrm>
            <a:prstGeom prst="ellipse">
              <a:avLst/>
            </a:prstGeom>
            <a:blipFill rotWithShape="0">
              <a:blip r:embed="rId1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 flipH="1" rot="10798800">
              <a:off x="8540280" y="5797440"/>
              <a:ext cx="182880" cy="182880"/>
            </a:xfrm>
            <a:prstGeom prst="ellipse">
              <a:avLst/>
            </a:prstGeom>
            <a:blipFill rotWithShape="0">
              <a:blip r:embed="rId1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2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Illustrations  by 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4"/>
              </a:rPr>
              <a:t>Pixeltrue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5"/>
              </a:rPr>
              <a:t>icons8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6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16"/>
          <p:cNvGrpSpPr/>
          <p:nvPr/>
        </p:nvGrpSpPr>
        <p:grpSpPr>
          <a:xfrm>
            <a:off x="3917826" y="775891"/>
            <a:ext cx="2433707" cy="4339257"/>
            <a:chOff x="3917826" y="775891"/>
            <a:chExt cx="2433707" cy="4339257"/>
          </a:xfrm>
        </p:grpSpPr>
        <p:sp>
          <p:nvSpPr>
            <p:cNvPr id="218" name="Google Shape;218;p16"/>
            <p:cNvSpPr/>
            <p:nvPr/>
          </p:nvSpPr>
          <p:spPr>
            <a:xfrm rot="5330400">
              <a:off x="4853880" y="33789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</p:sp>
        <p:sp>
          <p:nvSpPr>
            <p:cNvPr id="219" name="Google Shape;219;p16"/>
            <p:cNvSpPr/>
            <p:nvPr/>
          </p:nvSpPr>
          <p:spPr>
            <a:xfrm rot="5330400">
              <a:off x="4023360" y="234072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</p:sp>
        <p:sp>
          <p:nvSpPr>
            <p:cNvPr id="220" name="Google Shape;220;p16"/>
            <p:cNvSpPr/>
            <p:nvPr/>
          </p:nvSpPr>
          <p:spPr>
            <a:xfrm rot="5330400">
              <a:off x="4920480" y="207648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</p:sp>
        <p:sp>
          <p:nvSpPr>
            <p:cNvPr id="221" name="Google Shape;221;p16"/>
            <p:cNvSpPr/>
            <p:nvPr/>
          </p:nvSpPr>
          <p:spPr>
            <a:xfrm rot="5330400">
              <a:off x="3977280" y="98280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</p:sp>
        <p:sp>
          <p:nvSpPr>
            <p:cNvPr id="222" name="Google Shape;222;p16"/>
            <p:cNvSpPr/>
            <p:nvPr/>
          </p:nvSpPr>
          <p:spPr>
            <a:xfrm rot="5330400">
              <a:off x="4911480" y="74484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</p:sp>
        <p:sp>
          <p:nvSpPr>
            <p:cNvPr id="223" name="Google Shape;223;p16"/>
            <p:cNvSpPr/>
            <p:nvPr/>
          </p:nvSpPr>
          <p:spPr>
            <a:xfrm rot="5330400">
              <a:off x="4032000" y="36831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hyperlink" Target="https://drive.google.com/file/d/1WMtHWTJnbCug2gx5vC8BZmiZUexeGZkj/view?usp=sharing" TargetMode="External"/><Relationship Id="rId6" Type="http://schemas.openxmlformats.org/officeDocument/2006/relationships/hyperlink" Target="https://drive.google.com/file/d/1JDZ8TJAAgVV24eC4-MrUMvKHg454zXHQ/view?usp=sharing" TargetMode="External"/><Relationship Id="rId7" Type="http://schemas.openxmlformats.org/officeDocument/2006/relationships/hyperlink" Target="https://drive.google.com/file/d/1H3YqNWG1Kv2m2G75oc_T45OxreC0x123/view?usp=sharing" TargetMode="External"/><Relationship Id="rId8" Type="http://schemas.openxmlformats.org/officeDocument/2006/relationships/image" Target="../media/image44.png"/><Relationship Id="rId11" Type="http://schemas.openxmlformats.org/officeDocument/2006/relationships/hyperlink" Target="https://drive.google.com/file/d/16IJNb2oWLa6KKEdeu0aYDNl6uSk-2xr5/view?usp=sharing" TargetMode="External"/><Relationship Id="rId10" Type="http://schemas.openxmlformats.org/officeDocument/2006/relationships/image" Target="../media/image41.png"/><Relationship Id="rId12" Type="http://schemas.openxmlformats.org/officeDocument/2006/relationships/hyperlink" Target="https://drive.google.com/file/d/16IJNb2oWLa6KKEdeu0aYDNl6uSk-2xr5/view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hyperlink" Target="https://drive.google.com/file/d/1jRETUAcEaTO0mdoZ7Cv45ESXANP7BI0N/view?usp=sharing" TargetMode="External"/><Relationship Id="rId6" Type="http://schemas.openxmlformats.org/officeDocument/2006/relationships/hyperlink" Target="https://drive.google.com/file/d/1jRETUAcEaTO0mdoZ7Cv45ESXANP7BI0N/view?usp=sharing" TargetMode="External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hyperlink" Target="https://docs.google.com/spreadsheets/d/1OWWIxQ9pte1Dc_O7yZ4cNEz-qHt2N4hyRHRMEugBHAM/edit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53.png"/><Relationship Id="rId6" Type="http://schemas.openxmlformats.org/officeDocument/2006/relationships/image" Target="../media/image51.png"/><Relationship Id="rId7" Type="http://schemas.openxmlformats.org/officeDocument/2006/relationships/hyperlink" Target="https://github.com/NianBF/Projec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hyperlink" Target="https://drive.google.com/file/d/1WMtHWTJnbCug2gx5vC8BZmiZUexeGZkj/view?usp=sharing" TargetMode="External"/><Relationship Id="rId6" Type="http://schemas.openxmlformats.org/officeDocument/2006/relationships/hyperlink" Target="https://drive.google.com/file/d/15jeXE4UBD82eLd6A46eCdEUPjKc6bHJj/view?usp=sharing" TargetMode="External"/><Relationship Id="rId7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hyperlink" Target="https://drive.google.com/file/d/1WMtHWTJnbCug2gx5vC8BZmiZUexeGZkj/view?usp=sharing" TargetMode="External"/><Relationship Id="rId6" Type="http://schemas.openxmlformats.org/officeDocument/2006/relationships/hyperlink" Target="https://drive.google.com/file/d/15jeXE4UBD82eLd6A46eCdEUPjKc6bHJj/view?usp=sharing" TargetMode="External"/><Relationship Id="rId7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g"/><Relationship Id="rId4" Type="http://schemas.openxmlformats.org/officeDocument/2006/relationships/image" Target="../media/image60.png"/><Relationship Id="rId5" Type="http://schemas.openxmlformats.org/officeDocument/2006/relationships/hyperlink" Target="https://docs.google.com/document/d/1B1OrJyPPUYjx3su2Ofx9H5NrnFJSaRZm/edit?usp=sharing&amp;ouid=115870711794471100246&amp;rtpof=true&amp;sd=true" TargetMode="External"/><Relationship Id="rId6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hyperlink" Target="https://viewer.diagrams.net/?tags=%7B%7D&amp;highlight=0000ff&amp;edit=_blank&amp;layers=1&amp;nav=1#R7V1bc6O4Ev41frQLIQnwY%2BJkM7N7UpMzs7uTOS%2BniK3Y1GLwcsllf%2F0KG7DVUjDBXOOZhykjiGy6v763pBGerV9uAnuzuvUXzB3p2uJlhK9Gum4ZFv8%2FGXjdDSCDot3IMnAW6dh%2B4JvzD0sHtXQ0dhYsFB6MfN%2BNnI04OPc9j80jYcwOAv9ZfOzRd8Vv3dhLJg18m9uuPPrdWUSr9L10cz%2F%2BiTnLVfbNyJju7qzt7OH0TcKVvfCfD4bw9QjPAt%2BPdp%2FWLzPmJsTL6LL7u1%2FeuJv%2FsIB5UZk%2FCMz%2F3bpPL7e3N%2Fe%2F2Tf6%2FfhX7csY0d00T7Ybp2%2Bc%2FtroNSNB4MfegiWzaCN8%2BbxyIvZtY8%2BTu8%2Bc6XxsFa1dfoX4x0fHdWe%2B6wf82vM9%2FtCl%2FEPT3%2F7Egoi9HAylP%2FyG%2BWsWBa%2F8keyukRIxhdE4x8fznilGRumVwBAzHbVTJCzz2ffE4h9SeqlpN%2FZ%2Bt%2F5cxwb7Yv326%2FMl1sba8xhJpLtYrB3PCaOAczqQ6MgBsEk%2Bxmv3Yh4lFLpMKOBwsP3HfmDunR86keN7%2FJEHP4r89cEDF66zTG5EPqC3H0eu47FZDn%2BtHopjkeDYkOmNFeQ2miK2LhH7y4Z9ADpbVCS0TjsmNJYIrU%2F49WfPmTt2kFCahc5ohkeX2JNIz%2BfnipkdVxN1IJQSgXJIlymHVCrBaop05LguZd7iIrFK%2FGru2mHozEW6sBcnuk%2FRlXz%2BkXyeYPAvvXn1cvDk1evBxR0LHP5OLMjGPP5%2B99l3JBc%2FDi%2F2E22vspneZFLox8GcHZfWyA6WLDoONrYQjLDM8gOWUgVHs7GAuXbkPImmW8Xm9BvufIe%2FWY4oaoqyCC3H7rXTPzq0tGCe3BBlMg3m2ZFFmmeLufylq8OwhEkvC0PUEAy1dmCYOYzDgiF6yyS8F4e6BnHYLhCN04G4sMPV1vV8G5W0GIZKyKV%2F1QjocEnQmb0CHZ3Wo%2FsoEeeB2G0YcpYCcoa9TrwPlxPs8rM3d%2BMFyweXUc7rQ1RynmxdRRGMduoczjkm2KFbmXmNa2exSOa4DLiP9I%2F9sJ0vQdMmed8tBejliF4p8VUoQtArygPe9EtGhzGlylvSJrqpY4E1mZU%2BETljhMRpqTiD%2F%2FgYskaYbUrM1icocVYv4oiTlXMm8VfjMLYDx5eZ3KKvCqWie191KtEOJ5T7ypbb%2BLUvhINOfh4LdUY4JIf977ZqVY1SQ25ZdVtX1sGa9srWgWRSZVuHgM2UQNewsUNyUoRwBUigIN8F%2FiKeR91KsgFUIJ52LslyqiMhH96lO5bchm%2Bpd%2BV4LOjYfABHnnSvBeVcR0I7HdBu7jqJrxR2a0NAWE9I59SrIUQXI6MTDco%2BisoD8jctSClrgV9XX13z%2B8VNHGj%2F%2F%2BQZn4xZmOXHjlqLTK%2F1xFxgIH24ajwOvUCMW7YXtQfkOez2SPshAG1QsOtXGgiqreohecb3rmAnxxo%2FYSeb0r7ADiipytlHwiNKamI6xUi3LM3UAQpNNDERNXXLpDrFlt4qJjNzD%2FwXBPyXPznX7W69l7zSnXkvisp3u96LXkMErJZnNHxpzjjRG2mG%2BROQnSsrzdAaYQNM1LTAfrTM7puaoEpq18KWwJ0sMXNqalcET3bZfGY30yhAPfORW3%2FhPKaZ3YUd%2BR2HliA9aVidK2c5qfFu5dxq9bfJUlzZ9GRGo54obVgApqiiCwYLwAR2DTWttGvoiFFWgEWbrxVD8Y1oocHuF32gzgLEHQwUS7v%2BEHctJ8b12vNrHwt3PQs5iS5a0bwX4d1OKmi8Ii1nOvSmOl4%2BCu76lWGrDXcwsds67uROiC5x1zfU9cu7qw91sK5VEnUcBvbrwWNpCNsELlWZ34EE7bWF58SaTqZTk2imhSzN0jSxC4to29sGJYRiSmEetL6%2BfjnjeYa8wCIvUDesUCVQz40V1OoFK%2BRE009WiKygqCVWqDJXZ8cKVMgKQtphhSpvc26sIHohK2hLUqFKZZwbK3AxK6yWpEKO7smu4%2B3addaO15OahLQCQ7F0t92aBG4qPD19IVAPwtMMVn0JT0FTswFrBqVXQWKx4YO2vPoMH6sYX79EHHV9VJzFUlRDwRhT0BdQ21qgqThta2uBiBxT0UQ13zCP7brgA7bxg857kUHB2Oq8m4eoIqB3KuezKxhnaOuJzkag3mbCFeelC8ZwBTzsOW1YZ5MauhcGuGSYlMYd7RXuqAa0GTEnFfvLKFiUZbXcqkCOhbwD8xZySfrpLRTIkeAtbEO5me%2BFsRttPQbHe0r6f7teAwsDulwpd%2Bcz1FDnbnWnm2O9xNVVd9kor2ceQ%2B4hwK7y9%2BptU%2BoLPrUI%2BUY0aQEhSF2ePYx3M9arJuT6ZbrG8Subx5s0sOD6NApsrgySTbGQ3amuICbQ1Llr2JmyyBD7cX26T39FNnb%2F%2FuX3P%2B6fvl89%2FTH9r3lXPpTo19p4CUCkomLgDt1EO%2FinQ1yeqCZq3zVrwEXZYrk7971j1BufKjT7doHBLGC92f2EgobcMWpzfYGSbkPLFrW6uVyRIeiJfsdGUkoziGZYJkLTKZA%2FYk14FK%2BbKDEEhpFx9915JFBEGMOEVJvqXonjGvfqrMMPUaG%2FaO1jclVpG58iZXh8vUKvoGyCuHgMlV7pGAaiFZ3cSfnGF4FdlcfTeoMYJXPlVAfZ7XFzxcKV%2FeC4TtTTyrWh2Au5XWvXxg6WxSuW209GZ%2B94qA2KgNUTbUAschhvEEpFLFVdy0SpKWxjIPrBBhIMJvzZ9SWtlRxQ9VUMI2ddKG3nnrJWEkfVzXCSKqpxD8IaNl0YQtKUgHBsWjk3olFBV4lO%2BLS5Rhm196eK6QaS%2BSgUlRr0CNHA5km16RHgCbaX%2BJDTsTTNfMS2F%2FVocwWqiaS32mxkVNNO2VK2lZEH%2FiGVi93Ao7%2Fl9552xt%2Bxn90Yh9uDji74A5xIL%2Fub2SzfJreTz5PryV02Hf%2B9uxnFb%2BHDB98MmMXpHIlcCaPA%2F4uB83kUR%2FaUF1oVDMQDg2pAAlS8Y11R1SAKJMC0QxUkFCV1hPThKOk2C5OTZXqTQNRBmW%2FcpggpCddUg8%2FpK1VbLgYVJWJ64u%2FopjEhep4r1GFpyBJin8wzfveifVDZHaMuk4VK9g14OUyhEJ57ZUhJHDlfltb8L%2BLIDzgDEuX%2BGHtzrug77iY2oBfZ5r7QSuJ98IRZWeVeBKyeKHe42Y9UkS%2B92Y95ZKLO1fexNNnQ1PfPQ2FSCKs26lS1cZykgSpup1PFMS2lg4oO2BjYSWcEiR6lXjWhJk1UUgfVBTr9iIbpbyK%2BUIb6rGDE3BCIPZpTL3IosD1u5TqcB86Dk7iG3SfO4PZ7uM1FZkqq1XEk5Qc%2BM6kIaT1R1bDNu%2FIWfQbQ1M1tDamk6uBWLjRZ6R8kEi14fFfVth9iFKa30FRMbxlmq0BVHW6YDMxYEPTqHG4Y%2F7WZg1BSrm%2BV8nYiAMWxs0W46okww80QUbb10PtPGwETaWCihsX12E6HA4sAaiyhDycC4JeBn5Rh949zhbm69RcJR67%2FBQ%3D%3D" TargetMode="External"/><Relationship Id="rId6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hyperlink" Target="https://drive.google.com/file/d/1uxQlYyt3ltq7tqvyBRxu_hsv9jx4bNax/view?usp=sharing" TargetMode="External"/><Relationship Id="rId5" Type="http://schemas.openxmlformats.org/officeDocument/2006/relationships/hyperlink" Target="https://drive.google.com/file/d/1WMtHWTJnbCug2gx5vC8BZmiZUexeGZkj/view?usp=sharing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hyperlink" Target="https://drive.google.com/file/d/1fWkD2Y7gfcspNFl-WwFZSt59tNQBJ1sa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Relationship Id="rId5" Type="http://schemas.openxmlformats.org/officeDocument/2006/relationships/hyperlink" Target="https://drive.google.com/file/d/1WMtHWTJnbCug2gx5vC8BZmiZUexeGZkj/view?usp=sharing" TargetMode="External"/><Relationship Id="rId6" Type="http://schemas.openxmlformats.org/officeDocument/2006/relationships/hyperlink" Target="https://drive.google.com/file/d/1twmcnf7U6U5t_k8fXooNS45UGrrwqA-X/view?usp=sharing" TargetMode="External"/><Relationship Id="rId7" Type="http://schemas.openxmlformats.org/officeDocument/2006/relationships/image" Target="../media/image45.png"/><Relationship Id="rId8" Type="http://schemas.openxmlformats.org/officeDocument/2006/relationships/hyperlink" Target="https://drive.google.com/file/d/1l0Gc1vtY5CzCb5uQZMgrmcJiU3Tc-rDC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"/>
          <p:cNvSpPr txBox="1"/>
          <p:nvPr/>
        </p:nvSpPr>
        <p:spPr>
          <a:xfrm>
            <a:off x="1855200" y="4324320"/>
            <a:ext cx="47340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S.M.I.E.P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 Manejo para Inventarios en Empresas Pequeñas.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"/>
          <p:cNvSpPr txBox="1"/>
          <p:nvPr/>
        </p:nvSpPr>
        <p:spPr>
          <a:xfrm>
            <a:off x="7106550" y="4149150"/>
            <a:ext cx="25587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Sergio Nicolas Bautista Franco, Carlos Alberto Cristancho Parra, Cristian Ferney Silva Urueña, Miller Camilo Narváez Castro, Jeison Gerardo Estupiñán Cortés, Nicolas Steven Pérez García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2338311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1"/>
          <p:cNvCxnSpPr/>
          <p:nvPr/>
        </p:nvCxnSpPr>
        <p:spPr>
          <a:xfrm>
            <a:off x="6827520" y="4375440"/>
            <a:ext cx="0" cy="1005900"/>
          </a:xfrm>
          <a:prstGeom prst="straightConnector1">
            <a:avLst/>
          </a:prstGeom>
          <a:noFill/>
          <a:ln cap="flat" cmpd="sng" w="547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4177" y="0"/>
            <a:ext cx="1188000" cy="1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"/>
          <p:cNvSpPr/>
          <p:nvPr/>
        </p:nvSpPr>
        <p:spPr>
          <a:xfrm>
            <a:off x="8590680" y="1102350"/>
            <a:ext cx="1575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FE7130"/>
                </a:solidFill>
                <a:latin typeface="Arial"/>
                <a:ea typeface="Arial"/>
                <a:cs typeface="Arial"/>
                <a:sym typeface="Arial"/>
              </a:rPr>
              <a:t>C.E.E.T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100" y="2479150"/>
            <a:ext cx="1492275" cy="1547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000000">
                <a:alpha val="44313"/>
              </a:srgbClr>
            </a:outerShdw>
          </a:effectLst>
        </p:spPr>
      </p:pic>
      <p:pic>
        <p:nvPicPr>
          <p:cNvPr id="282" name="Google Shape;28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625" y="2123050"/>
            <a:ext cx="1318650" cy="125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44313"/>
              </a:srgbClr>
            </a:outerShdw>
          </a:effectLst>
        </p:spPr>
      </p:pic>
      <p:pic>
        <p:nvPicPr>
          <p:cNvPr id="283" name="Google Shape;28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000" y="2051325"/>
            <a:ext cx="1188000" cy="1521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44313"/>
              </a:srgbClr>
            </a:outerShdw>
          </a:effectLst>
        </p:spPr>
      </p:pic>
      <p:pic>
        <p:nvPicPr>
          <p:cNvPr id="284" name="Google Shape;28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2913" y="-340400"/>
            <a:ext cx="1318649" cy="13174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44313"/>
              </a:srgbClr>
            </a:outerShdw>
          </a:effectLst>
        </p:spPr>
      </p:pic>
      <p:pic>
        <p:nvPicPr>
          <p:cNvPr id="285" name="Google Shape;28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120f661740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20f6617409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813" y="218637"/>
            <a:ext cx="688998" cy="5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20f6617409_0_30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20f6617409_0_30">
            <a:hlinkClick r:id="rId5"/>
          </p:cNvPr>
          <p:cNvSpPr txBox="1"/>
          <p:nvPr/>
        </p:nvSpPr>
        <p:spPr>
          <a:xfrm>
            <a:off x="4738663" y="255863"/>
            <a:ext cx="6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600"/>
              <a:t>DDL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20f6617409_0_30"/>
          <p:cNvSpPr txBox="1"/>
          <p:nvPr/>
        </p:nvSpPr>
        <p:spPr>
          <a:xfrm>
            <a:off x="7335850" y="3329538"/>
            <a:ext cx="26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6"/>
              </a:rPr>
              <a:t>UPDATE</a:t>
            </a:r>
            <a:endParaRPr/>
          </a:p>
        </p:txBody>
      </p:sp>
      <p:sp>
        <p:nvSpPr>
          <p:cNvPr id="379" name="Google Shape;379;g120f6617409_0_30"/>
          <p:cNvSpPr txBox="1"/>
          <p:nvPr/>
        </p:nvSpPr>
        <p:spPr>
          <a:xfrm>
            <a:off x="4433625" y="1374125"/>
            <a:ext cx="26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7"/>
              </a:rPr>
              <a:t>SELECT</a:t>
            </a:r>
            <a:endParaRPr/>
          </a:p>
        </p:txBody>
      </p:sp>
      <p:pic>
        <p:nvPicPr>
          <p:cNvPr id="380" name="Google Shape;380;g120f6617409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5425" y="1503276"/>
            <a:ext cx="37052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20f6617409_0_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5325" y="3739689"/>
            <a:ext cx="32099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20f6617409_0_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0663" y="2112875"/>
            <a:ext cx="37147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20f6617409_0_30"/>
          <p:cNvSpPr txBox="1"/>
          <p:nvPr/>
        </p:nvSpPr>
        <p:spPr>
          <a:xfrm>
            <a:off x="8820275" y="1855025"/>
            <a:ext cx="26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11"/>
              </a:rPr>
              <a:t>INNER</a:t>
            </a:r>
            <a:endParaRPr/>
          </a:p>
        </p:txBody>
      </p:sp>
      <p:sp>
        <p:nvSpPr>
          <p:cNvPr id="384" name="Google Shape;384;g120f6617409_0_30"/>
          <p:cNvSpPr txBox="1"/>
          <p:nvPr/>
        </p:nvSpPr>
        <p:spPr>
          <a:xfrm>
            <a:off x="9082475" y="1855025"/>
            <a:ext cx="26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12"/>
              </a:rPr>
              <a:t>JOIN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04350933c8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0" y="833500"/>
            <a:ext cx="3836401" cy="6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04350933c8_0_8"/>
          <p:cNvSpPr/>
          <p:nvPr/>
        </p:nvSpPr>
        <p:spPr>
          <a:xfrm>
            <a:off x="972250" y="833500"/>
            <a:ext cx="3579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 HTML y C</a:t>
            </a: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SS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g104350933c8_0_8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104350933c8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04350933c8_0_8"/>
          <p:cNvSpPr txBox="1"/>
          <p:nvPr/>
        </p:nvSpPr>
        <p:spPr>
          <a:xfrm>
            <a:off x="388150" y="1904300"/>
            <a:ext cx="5276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CO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HTML, </a:t>
            </a:r>
            <a:r>
              <a:rPr lang="es-CO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siglas en inglés de HyperText Markup Language, hace referencia al lenguaje de marcado para la elaboración de páginas web.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CO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CSS,</a:t>
            </a:r>
            <a:r>
              <a:rPr lang="es-CO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español «Hojas de estilo en cascada», es un lenguaje de diseño gráfico para definir y crear la presentación de un documento estructurado escrito en un lenguaje de marcado.</a:t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g104350933c8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2825" y="833500"/>
            <a:ext cx="3579124" cy="36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04350933c8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306699" y="1246324"/>
            <a:ext cx="2902826" cy="29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20f661740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20f6617409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1862" y="218650"/>
            <a:ext cx="1616901" cy="5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20f6617409_0_50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20f6617409_0_50">
            <a:hlinkClick r:id="rId5"/>
          </p:cNvPr>
          <p:cNvSpPr txBox="1"/>
          <p:nvPr/>
        </p:nvSpPr>
        <p:spPr>
          <a:xfrm>
            <a:off x="4266312" y="255875"/>
            <a:ext cx="154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HTML Y CSS</a:t>
            </a:r>
            <a:endParaRPr b="1" i="0" sz="16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120f6617409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35084"/>
            <a:ext cx="10080626" cy="4840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11fc1c25137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3751800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1fc1c25137_0_28"/>
          <p:cNvSpPr/>
          <p:nvPr/>
        </p:nvSpPr>
        <p:spPr>
          <a:xfrm>
            <a:off x="931675" y="599750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Inventario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11fc1c25137_0_28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11fc1c25137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1fc1c25137_0_28"/>
          <p:cNvSpPr txBox="1"/>
          <p:nvPr/>
        </p:nvSpPr>
        <p:spPr>
          <a:xfrm>
            <a:off x="163025" y="1677925"/>
            <a:ext cx="62097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U</a:t>
            </a:r>
            <a:r>
              <a:rPr lang="es-CO" sz="1500">
                <a:latin typeface="Montserrat Medium"/>
                <a:ea typeface="Montserrat Medium"/>
                <a:cs typeface="Montserrat Medium"/>
                <a:sym typeface="Montserrat Medium"/>
              </a:rPr>
              <a:t>n inventario es el centro de especificaciones que se analizan y añaden a medida que el aplicativo adquiere requerimientos claros para su funcionalidad, puntos clave en diferentes secciones de hardware y software. Estás serán vitales para la correcta funcionalidad del proyecto hasta su versión actual.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11fc1c25137_0_28"/>
          <p:cNvSpPr txBox="1"/>
          <p:nvPr/>
        </p:nvSpPr>
        <p:spPr>
          <a:xfrm>
            <a:off x="6476613" y="2136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5"/>
              </a:rPr>
              <a:t>Inventario SMIEP 1.2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10352b316_0_0"/>
          <p:cNvSpPr txBox="1"/>
          <p:nvPr/>
        </p:nvSpPr>
        <p:spPr>
          <a:xfrm>
            <a:off x="3363313" y="471425"/>
            <a:ext cx="33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g1210352b3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25" y="1679575"/>
            <a:ext cx="1521651" cy="152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210352b316_0_0"/>
          <p:cNvSpPr/>
          <p:nvPr/>
        </p:nvSpPr>
        <p:spPr>
          <a:xfrm>
            <a:off x="4539125" y="1010200"/>
            <a:ext cx="5541600" cy="46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g1210352b3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700" y="3537976"/>
            <a:ext cx="38766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210352b31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300" y="1422238"/>
            <a:ext cx="1688125" cy="16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210352b316_0_0"/>
          <p:cNvSpPr txBox="1"/>
          <p:nvPr/>
        </p:nvSpPr>
        <p:spPr>
          <a:xfrm>
            <a:off x="3540313" y="49432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rgbClr val="BDC1C6"/>
                </a:solidFill>
                <a:highlight>
                  <a:srgbClr val="20212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≈ $ </a:t>
            </a:r>
            <a:r>
              <a:rPr lang="es-CO" sz="2200">
                <a:solidFill>
                  <a:srgbClr val="BDC1C6"/>
                </a:solidFill>
                <a:highlight>
                  <a:srgbClr val="20212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4.702.000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0352b316_0_8"/>
          <p:cNvSpPr txBox="1"/>
          <p:nvPr/>
        </p:nvSpPr>
        <p:spPr>
          <a:xfrm>
            <a:off x="3363313" y="417550"/>
            <a:ext cx="33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200"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g1210352b316_0_8"/>
          <p:cNvSpPr/>
          <p:nvPr/>
        </p:nvSpPr>
        <p:spPr>
          <a:xfrm>
            <a:off x="4539125" y="1010200"/>
            <a:ext cx="5541600" cy="46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1210352b31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125" y="1267863"/>
            <a:ext cx="3755600" cy="21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210352b31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225" y="1351170"/>
            <a:ext cx="2770099" cy="1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210352b316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075" y="3380398"/>
            <a:ext cx="1558176" cy="15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11fc1c25137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4542799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1fc1c25137_0_36"/>
          <p:cNvSpPr/>
          <p:nvPr/>
        </p:nvSpPr>
        <p:spPr>
          <a:xfrm>
            <a:off x="931675" y="599750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Integración Continua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g11fc1c25137_0_36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1fc1c25137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1fc1c25137_0_36"/>
          <p:cNvSpPr txBox="1"/>
          <p:nvPr/>
        </p:nvSpPr>
        <p:spPr>
          <a:xfrm>
            <a:off x="218550" y="1638550"/>
            <a:ext cx="62097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latin typeface="Montserrat Medium"/>
                <a:ea typeface="Montserrat Medium"/>
                <a:cs typeface="Montserrat Medium"/>
                <a:sym typeface="Montserrat Medium"/>
              </a:rPr>
              <a:t>El sistema de integración continua nos dio utilidad para resolver problemas de funcionalidad y efectividad, aplicativos como; php, html y css etc nos dan la alternativa de diseño, funciones y compatibilidad para cualquier tipo de usuario. Este sistema es vital para el control de errores y aciertos a medida que proyecto progresa.</a:t>
            </a:r>
            <a:endParaRPr sz="1700" strike="sngStrike">
              <a:solidFill>
                <a:srgbClr val="1A1A1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 strike="sngStrike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g11fc1c25137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350" y="1083700"/>
            <a:ext cx="3708575" cy="37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11fc1c25137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4542799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1fc1c25137_0_44"/>
          <p:cNvSpPr/>
          <p:nvPr/>
        </p:nvSpPr>
        <p:spPr>
          <a:xfrm>
            <a:off x="931675" y="599750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Control de Versiones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g11fc1c25137_0_44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1fc1c25137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1fc1c25137_0_44"/>
          <p:cNvSpPr txBox="1"/>
          <p:nvPr/>
        </p:nvSpPr>
        <p:spPr>
          <a:xfrm>
            <a:off x="403550" y="1603900"/>
            <a:ext cx="6209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Se llama control de versiones a la gestión de los diversos cambios que se realizan sobre los elementos de algún producto o una configuración del mismo. Una versión, revisión o edición de un producto, es el estado en el que se encuentra el mismo en un momento dado de su desarrollo o modificación.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g11fc1c25137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338" y="2746900"/>
            <a:ext cx="2630925" cy="1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1fc1c25137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1302" y="16039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1fc1c25137_0_44"/>
          <p:cNvSpPr txBox="1"/>
          <p:nvPr/>
        </p:nvSpPr>
        <p:spPr>
          <a:xfrm>
            <a:off x="4281913" y="4085525"/>
            <a:ext cx="15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IR A GITHUB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0670007878_4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3751800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0670007878_4_47"/>
          <p:cNvSpPr/>
          <p:nvPr/>
        </p:nvSpPr>
        <p:spPr>
          <a:xfrm>
            <a:off x="603725" y="599725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Diagrama de Gantt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g10670007878_4_47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10670007878_4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0670007878_4_47"/>
          <p:cNvSpPr txBox="1"/>
          <p:nvPr/>
        </p:nvSpPr>
        <p:spPr>
          <a:xfrm>
            <a:off x="403550" y="1603888"/>
            <a:ext cx="5417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O" sz="1500" u="none" cap="none" strike="noStrike">
                <a:solidFill>
                  <a:srgbClr val="1A1A1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 una herramienta que permite tener una vista general de las tareas a realizar en un proyecto, generalmente se usa para que los integrantes de dicho proyecto sepan sobre qué tareas están a cargo; de igual forma, los diagramas de Gantt pueden ser tan detallados que indican el costo total del proyecto, teniendo en cuenta los recursos que se usaron durante la realización del mismo.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10670007878_4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0048" y="762850"/>
            <a:ext cx="4144850" cy="4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20f66174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20f661740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400" y="218625"/>
            <a:ext cx="2172600" cy="5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20f6617409_0_0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20f6617409_0_0">
            <a:hlinkClick r:id="rId5"/>
          </p:cNvPr>
          <p:cNvSpPr txBox="1"/>
          <p:nvPr/>
        </p:nvSpPr>
        <p:spPr>
          <a:xfrm>
            <a:off x="4179100" y="277875"/>
            <a:ext cx="199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Diagrama de Gantt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g120f661740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19150"/>
            <a:ext cx="10080624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/>
          <p:nvPr/>
        </p:nvSpPr>
        <p:spPr>
          <a:xfrm>
            <a:off x="731520" y="1505520"/>
            <a:ext cx="3749040" cy="78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"/>
          <p:cNvSpPr txBox="1"/>
          <p:nvPr/>
        </p:nvSpPr>
        <p:spPr>
          <a:xfrm>
            <a:off x="822949" y="2273400"/>
            <a:ext cx="2012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"/>
          <p:cNvSpPr txBox="1"/>
          <p:nvPr/>
        </p:nvSpPr>
        <p:spPr>
          <a:xfrm>
            <a:off x="1097275" y="2885400"/>
            <a:ext cx="53952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 una tienda de barrio llamada </a:t>
            </a:r>
            <a:r>
              <a:rPr b="1" i="1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Tienda Express,</a:t>
            </a:r>
            <a:r>
              <a:rPr b="0" i="1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ubicada en la localidad de 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Bosa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en un sector interno conocido como 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Las Atalayas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se puede observar como la falta de un </a:t>
            </a:r>
            <a:r>
              <a:rPr b="1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sistema de información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que permita realizar un inventario, ha causado que </a:t>
            </a:r>
            <a:r>
              <a:rPr b="1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se pueda dar un seguimiento eficaz al manejo de los productos y las ventas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de los mismos, además de un </a:t>
            </a:r>
            <a:r>
              <a:rPr b="1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bajo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control en todas las actividades que allí se llevan a cabo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4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875" y="152400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313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120e5c6f2e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20e5c6f2e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400" y="218625"/>
            <a:ext cx="2172600" cy="5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20e5c6f2eb_0_1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20e5c6f2eb_0_1">
            <a:hlinkClick r:id="rId5"/>
          </p:cNvPr>
          <p:cNvSpPr txBox="1"/>
          <p:nvPr/>
        </p:nvSpPr>
        <p:spPr>
          <a:xfrm>
            <a:off x="4179100" y="277875"/>
            <a:ext cx="199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Diagrama de Gantt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120e5c6f2eb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36065"/>
            <a:ext cx="10080625" cy="299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1077078d894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975" y="1609730"/>
            <a:ext cx="10080626" cy="421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077078d894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88" y="219750"/>
            <a:ext cx="8503649" cy="130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0b98326a7_0_10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Diagramas de casos UML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gf0b98326a7_0_10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gf0b98326a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f0b98326a7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5539" y="1546213"/>
            <a:ext cx="2578124" cy="25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f0b98326a7_0_10"/>
          <p:cNvSpPr txBox="1"/>
          <p:nvPr/>
        </p:nvSpPr>
        <p:spPr>
          <a:xfrm>
            <a:off x="274325" y="2281875"/>
            <a:ext cx="463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diagrama de casos de uso es una forma de diagrama de comportamiento en lenguaje de modelado unificado (UML), con la que se representan procesos empresariales, así como sistemas y procesos de programación orientada a objetos. </a:t>
            </a:r>
            <a:r>
              <a:rPr b="1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Formato de casos de uso extendido.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f0b98326a7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325" y="1106775"/>
            <a:ext cx="3837550" cy="9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ecfba58b1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050" y="1686825"/>
            <a:ext cx="1740726" cy="17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ecfba58b1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97376">
            <a:off x="4665496" y="-113474"/>
            <a:ext cx="962102" cy="9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ecfba58b1c_0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ecfba58b1c_0_0"/>
          <p:cNvSpPr txBox="1"/>
          <p:nvPr/>
        </p:nvSpPr>
        <p:spPr>
          <a:xfrm>
            <a:off x="4017200" y="218625"/>
            <a:ext cx="21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UML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ecfba58b1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7925" y="618825"/>
            <a:ext cx="6053124" cy="4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ef14db9d0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876" y="975689"/>
            <a:ext cx="3193925" cy="254273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ef14db9d07_0_1"/>
          <p:cNvSpPr/>
          <p:nvPr/>
        </p:nvSpPr>
        <p:spPr>
          <a:xfrm>
            <a:off x="1213195" y="3838250"/>
            <a:ext cx="3382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gef14db9d07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" y="5198400"/>
            <a:ext cx="1371600" cy="30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ef14db9d07_0_1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ef14db9d07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9175" y="629175"/>
            <a:ext cx="3990861" cy="37901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ef14db9d07_0_1"/>
          <p:cNvSpPr/>
          <p:nvPr/>
        </p:nvSpPr>
        <p:spPr>
          <a:xfrm>
            <a:off x="0" y="5008300"/>
            <a:ext cx="1759200" cy="6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f02f80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19262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313"/>
              </a:srgbClr>
            </a:outerShdw>
          </a:effectLst>
        </p:spPr>
      </p:pic>
      <p:sp>
        <p:nvSpPr>
          <p:cNvPr id="300" name="Google Shape;300;gf02f80bedd_1_0"/>
          <p:cNvSpPr txBox="1"/>
          <p:nvPr/>
        </p:nvSpPr>
        <p:spPr>
          <a:xfrm>
            <a:off x="7547900" y="314275"/>
            <a:ext cx="2074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f02f80bedd_1_0"/>
          <p:cNvSpPr txBox="1"/>
          <p:nvPr/>
        </p:nvSpPr>
        <p:spPr>
          <a:xfrm>
            <a:off x="4289250" y="870225"/>
            <a:ext cx="53952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 este lugar se puede observar que, el poco control que se intenta llevar acerca del inventario de los productos, se hace en unos cuadernos y estos no permiten realizar un análisis profundo de los productos que se tienen y se deben pedir, situación que ha dado paso a pérdidas económicas, pues productos que exceden la fecha de caducidad no son contados y cambiados oportunamente. De igual forma, se observa que a falta de un buen sistema, ellos se han visto en la necesidad de hacer las cosas más esenciales a instinto y sin ninguna herramienta plausible para la tarea.</a:t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f02f80bedd_1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/>
          <p:nvPr/>
        </p:nvSpPr>
        <p:spPr>
          <a:xfrm>
            <a:off x="131351" y="1943750"/>
            <a:ext cx="48819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¿Cómo facilitar el manejo de los productos y obtener un stock más estable para obtener mayor control en aquello disponible, escaso, faltante, dañado o trocado con base en productos tangibles, disponibles y comerciables a través de la implementación de un sistema informático de inventarios?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"/>
          <p:cNvSpPr/>
          <p:nvPr/>
        </p:nvSpPr>
        <p:spPr>
          <a:xfrm>
            <a:off x="274320" y="1180800"/>
            <a:ext cx="3382920" cy="39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1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Pregunta Problema</a:t>
            </a:r>
            <a:endParaRPr b="1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725" y="1563474"/>
            <a:ext cx="2913101" cy="312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sp>
        <p:nvSpPr>
          <p:cNvPr id="314" name="Google Shape;314;p4"/>
          <p:cNvSpPr txBox="1"/>
          <p:nvPr/>
        </p:nvSpPr>
        <p:spPr>
          <a:xfrm>
            <a:off x="91450" y="1958988"/>
            <a:ext cx="33834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Evaluar los elementos y herramientas necesarias para prestar un servicio de calidad en tienda Express desarrollando S.M.I.E.P.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"/>
          <p:cNvSpPr txBox="1"/>
          <p:nvPr/>
        </p:nvSpPr>
        <p:spPr>
          <a:xfrm>
            <a:off x="91300" y="185750"/>
            <a:ext cx="3383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"/>
          <p:cNvSpPr txBox="1"/>
          <p:nvPr/>
        </p:nvSpPr>
        <p:spPr>
          <a:xfrm>
            <a:off x="91450" y="3198775"/>
            <a:ext cx="33834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Demostrar  una necesidad de forma inmediata y segura, proporcionando una buena experiencia al cliente, operador y administrador durante su compra o turno en Tienda Express.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"/>
          <p:cNvSpPr txBox="1"/>
          <p:nvPr/>
        </p:nvSpPr>
        <p:spPr>
          <a:xfrm>
            <a:off x="109800" y="2797375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"/>
          <p:cNvSpPr txBox="1"/>
          <p:nvPr/>
        </p:nvSpPr>
        <p:spPr>
          <a:xfrm>
            <a:off x="91450" y="4591425"/>
            <a:ext cx="33834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Implementar S.M.I.E.P para fomentar una relación de fidelidad y confianza con los sistemas automatizados que colaboran a un mejor manejo de una empresa como Tienda Express.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"/>
          <p:cNvSpPr txBox="1"/>
          <p:nvPr/>
        </p:nvSpPr>
        <p:spPr>
          <a:xfrm>
            <a:off x="91300" y="4190150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"/>
          <p:cNvSpPr txBox="1"/>
          <p:nvPr/>
        </p:nvSpPr>
        <p:spPr>
          <a:xfrm>
            <a:off x="6566525" y="2304872"/>
            <a:ext cx="3383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s-CO" sz="1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mplementar un sistema de inventarios que permita mayor competitividad con estrategias que permitan la venta de productos de calidad y un manejo eficiente del producto que se tiene, junto con reportes contables diarios entre cantidad de producto y dinero dentro de Tienda Express.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"/>
          <p:cNvSpPr txBox="1"/>
          <p:nvPr/>
        </p:nvSpPr>
        <p:spPr>
          <a:xfrm>
            <a:off x="6889715" y="998990"/>
            <a:ext cx="2011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"/>
          <p:cNvSpPr/>
          <p:nvPr/>
        </p:nvSpPr>
        <p:spPr>
          <a:xfrm flipH="1" rot="1584902">
            <a:off x="4708684" y="1234427"/>
            <a:ext cx="1782432" cy="450172"/>
          </a:xfrm>
          <a:prstGeom prst="flowChartInputOutput">
            <a:avLst/>
          </a:prstGeom>
          <a:solidFill>
            <a:srgbClr val="8F3E3E"/>
          </a:solidFill>
          <a:ln cap="flat" cmpd="sng" w="9525">
            <a:solidFill>
              <a:srgbClr val="8F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"/>
          <p:cNvSpPr/>
          <p:nvPr/>
        </p:nvSpPr>
        <p:spPr>
          <a:xfrm flipH="1" rot="1584910">
            <a:off x="3781992" y="1503375"/>
            <a:ext cx="1793767" cy="450175"/>
          </a:xfrm>
          <a:prstGeom prst="flowChartInputOutput">
            <a:avLst/>
          </a:prstGeom>
          <a:solidFill>
            <a:srgbClr val="3C5D5B"/>
          </a:solidFill>
          <a:ln cap="flat" cmpd="sng" w="9525">
            <a:solidFill>
              <a:srgbClr val="3C5D5B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109800" y="1563475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"/>
          <p:cNvSpPr txBox="1"/>
          <p:nvPr/>
        </p:nvSpPr>
        <p:spPr>
          <a:xfrm>
            <a:off x="109800" y="661051"/>
            <a:ext cx="3383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Diseñar, Construir y Desarrollar S.M.I.E.P como sistema de inventarios que facilite las tareas de venta e inventarios en una empresa pequeña.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1fc1c251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3751800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1fc1c25137_0_0"/>
          <p:cNvSpPr/>
          <p:nvPr/>
        </p:nvSpPr>
        <p:spPr>
          <a:xfrm>
            <a:off x="931675" y="599750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BD con DDL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11fc1c25137_0_0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11fc1c251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1fc1c25137_0_0"/>
          <p:cNvSpPr txBox="1"/>
          <p:nvPr/>
        </p:nvSpPr>
        <p:spPr>
          <a:xfrm>
            <a:off x="403550" y="1603900"/>
            <a:ext cx="6209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DDL significa Data Definition Language o Lenguaje de Definición de Datos, en español. Este lenguaje permite definir las tareas de las estructuras que almacenarán los datos.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Sentencias de DDL (Data Definition Language)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CREATE, ALTER, DROP, TRUNCATE, COMMENT, RENAME.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g11fc1c2513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175" y="1312188"/>
            <a:ext cx="2730525" cy="27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0670007878_4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0670007878_4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813" y="218637"/>
            <a:ext cx="688998" cy="5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0670007878_4_68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0670007878_4_68">
            <a:hlinkClick r:id="rId5"/>
          </p:cNvPr>
          <p:cNvSpPr txBox="1"/>
          <p:nvPr/>
        </p:nvSpPr>
        <p:spPr>
          <a:xfrm>
            <a:off x="4738663" y="255863"/>
            <a:ext cx="6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600"/>
              <a:t>DDL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10670007878_4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800" y="792500"/>
            <a:ext cx="4236025" cy="175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0670007878_4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050" y="2699225"/>
            <a:ext cx="3555450" cy="26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0670007878_4_68"/>
          <p:cNvSpPr txBox="1"/>
          <p:nvPr/>
        </p:nvSpPr>
        <p:spPr>
          <a:xfrm>
            <a:off x="4299525" y="1069325"/>
            <a:ext cx="39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8"/>
              </a:rPr>
              <a:t>CREATE</a:t>
            </a:r>
            <a:endParaRPr/>
          </a:p>
        </p:txBody>
      </p:sp>
      <p:sp>
        <p:nvSpPr>
          <p:cNvPr id="347" name="Google Shape;347;g10670007878_4_68"/>
          <p:cNvSpPr txBox="1"/>
          <p:nvPr/>
        </p:nvSpPr>
        <p:spPr>
          <a:xfrm>
            <a:off x="6419525" y="3289925"/>
            <a:ext cx="26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9"/>
              </a:rPr>
              <a:t>ALTER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11fc1c2513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50" y="599725"/>
            <a:ext cx="3751800" cy="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1fc1c25137_0_20"/>
          <p:cNvSpPr/>
          <p:nvPr/>
        </p:nvSpPr>
        <p:spPr>
          <a:xfrm>
            <a:off x="931675" y="599750"/>
            <a:ext cx="3751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BD con DML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11fc1c25137_0_20"/>
          <p:cNvSpPr/>
          <p:nvPr/>
        </p:nvSpPr>
        <p:spPr>
          <a:xfrm>
            <a:off x="49463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11fc1c25137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1fc1c25137_0_20"/>
          <p:cNvSpPr txBox="1"/>
          <p:nvPr/>
        </p:nvSpPr>
        <p:spPr>
          <a:xfrm>
            <a:off x="403550" y="1603900"/>
            <a:ext cx="6209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DML trata del contenido de la base de datos. Son las siglas de Data Manipulation Language y sus comandos son: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Insert: Inserta o agrega nuevos registros a la tabla.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Update: Actualiza o modifica los datos que ya existen.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Delete: Esta sentencia es riesgosa porque puede borrar el contenido de una tabla.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Select: Trae información de la base de datos.</a:t>
            </a:r>
            <a:endParaRPr sz="15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 strike="sngStrike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g11fc1c25137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524" y="1574775"/>
            <a:ext cx="2891375" cy="25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20f661740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0" y="1855025"/>
            <a:ext cx="2053601" cy="20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20f661740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813" y="218637"/>
            <a:ext cx="688998" cy="5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20f6617409_0_16"/>
          <p:cNvSpPr/>
          <p:nvPr/>
        </p:nvSpPr>
        <p:spPr>
          <a:xfrm>
            <a:off x="4905425" y="7737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20f6617409_0_16">
            <a:hlinkClick r:id="rId5"/>
          </p:cNvPr>
          <p:cNvSpPr txBox="1"/>
          <p:nvPr/>
        </p:nvSpPr>
        <p:spPr>
          <a:xfrm>
            <a:off x="4738663" y="255863"/>
            <a:ext cx="6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CO" sz="1600"/>
              <a:t>DDL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20f6617409_0_16"/>
          <p:cNvSpPr txBox="1"/>
          <p:nvPr/>
        </p:nvSpPr>
        <p:spPr>
          <a:xfrm>
            <a:off x="7335850" y="3329538"/>
            <a:ext cx="26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6"/>
              </a:rPr>
              <a:t>DELETE</a:t>
            </a:r>
            <a:endParaRPr/>
          </a:p>
        </p:txBody>
      </p:sp>
      <p:pic>
        <p:nvPicPr>
          <p:cNvPr id="367" name="Google Shape;367;g120f6617409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5425" y="1474700"/>
            <a:ext cx="30575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20f6617409_0_16"/>
          <p:cNvSpPr txBox="1"/>
          <p:nvPr/>
        </p:nvSpPr>
        <p:spPr>
          <a:xfrm>
            <a:off x="4433625" y="1069325"/>
            <a:ext cx="26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INSERT</a:t>
            </a:r>
            <a:endParaRPr/>
          </a:p>
        </p:txBody>
      </p:sp>
      <p:pic>
        <p:nvPicPr>
          <p:cNvPr id="369" name="Google Shape;369;g120f6617409_0_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3200" y="3849226"/>
            <a:ext cx="24098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2021-09-08T14:32:07Z</dcterms:created>
</cp:coreProperties>
</file>